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60" r:id="rId3"/>
    <p:sldId id="273" r:id="rId4"/>
    <p:sldId id="274" r:id="rId5"/>
    <p:sldId id="276" r:id="rId6"/>
    <p:sldId id="277" r:id="rId7"/>
    <p:sldId id="283" r:id="rId8"/>
    <p:sldId id="284" r:id="rId9"/>
    <p:sldId id="285" r:id="rId10"/>
    <p:sldId id="278" r:id="rId11"/>
    <p:sldId id="279" r:id="rId12"/>
    <p:sldId id="280" r:id="rId13"/>
    <p:sldId id="281" r:id="rId14"/>
    <p:sldId id="282" r:id="rId15"/>
    <p:sldId id="272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nton" panose="020B0604020202020204" charset="0"/>
      <p:regular r:id="rId22"/>
    </p:embeddedFont>
    <p:embeddedFont>
      <p:font typeface="Californian FB" panose="0207040306080B030204" pitchFamily="18" charset="0"/>
      <p:regular r:id="rId23"/>
      <p:bold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63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5038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916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644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39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83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595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632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66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72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6001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661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76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924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886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73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08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655875" y="26379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1981225" y="5942025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" name="Google Shape;85;p4"/>
          <p:cNvGrpSpPr/>
          <p:nvPr/>
        </p:nvGrpSpPr>
        <p:grpSpPr>
          <a:xfrm>
            <a:off x="503084" y="428766"/>
            <a:ext cx="5851052" cy="1310243"/>
            <a:chOff x="2" y="-564"/>
            <a:chExt cx="7801403" cy="1746991"/>
          </a:xfrm>
        </p:grpSpPr>
        <p:grpSp>
          <p:nvGrpSpPr>
            <p:cNvPr id="86" name="Google Shape;86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11" name="Google Shape;111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4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14" name="Google Shape;114;p4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4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24" name="Google Shape;124;p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40850" y="1382675"/>
            <a:ext cx="1680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2579688" y="6597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30" name="Google Shape;130;p5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" name="Google Shape;142;p5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44" name="Google Shape;144;p5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5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71525" y="2586675"/>
            <a:ext cx="16595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3219425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2"/>
          </p:nvPr>
        </p:nvSpPr>
        <p:spPr>
          <a:xfrm>
            <a:off x="9075569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417483" y="242355"/>
            <a:ext cx="5851052" cy="1310243"/>
            <a:chOff x="0" y="-241102"/>
            <a:chExt cx="7801402" cy="1746991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0" y="-241102"/>
              <a:ext cx="2173362" cy="520931"/>
              <a:chOff x="0" y="-47625"/>
              <a:chExt cx="429306" cy="1029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2571714" y="-241102"/>
              <a:ext cx="2173362" cy="520931"/>
              <a:chOff x="0" y="-47625"/>
              <a:chExt cx="429306" cy="102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1345333" y="575061"/>
              <a:ext cx="2173362" cy="520931"/>
              <a:chOff x="0" y="-47625"/>
              <a:chExt cx="429306" cy="102900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>
              <a:off x="3658396" y="563639"/>
              <a:ext cx="2173362" cy="520931"/>
              <a:chOff x="0" y="-47625"/>
              <a:chExt cx="429306" cy="102900"/>
            </a:xfrm>
          </p:grpSpPr>
          <p:sp>
            <p:nvSpPr>
              <p:cNvPr id="186" name="Google Shape;186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5314643" y="-241102"/>
              <a:ext cx="1191034" cy="520931"/>
              <a:chOff x="0" y="-47625"/>
              <a:chExt cx="235266" cy="1029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>
              <a:off x="6610368" y="563639"/>
              <a:ext cx="1191034" cy="520931"/>
              <a:chOff x="0" y="-47625"/>
              <a:chExt cx="235266" cy="102900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0" y="586483"/>
              <a:ext cx="1202850" cy="498150"/>
              <a:chOff x="0" y="-47625"/>
              <a:chExt cx="237600" cy="9840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>
              <a:off x="0" y="165164"/>
              <a:ext cx="4377448" cy="520931"/>
              <a:chOff x="0" y="-47625"/>
              <a:chExt cx="864681" cy="10290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0" y="984958"/>
              <a:ext cx="4377448" cy="520931"/>
              <a:chOff x="0" y="-47625"/>
              <a:chExt cx="864681" cy="1029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04" name="Google Shape;204;p6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6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6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6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29" name="Google Shape;229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6"/>
          <p:cNvSpPr/>
          <p:nvPr/>
        </p:nvSpPr>
        <p:spPr>
          <a:xfrm>
            <a:off x="14123600" y="47637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33" name="Google Shape;233;p6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576300" y="2672488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1"/>
          </p:nvPr>
        </p:nvSpPr>
        <p:spPr>
          <a:xfrm>
            <a:off x="1528775" y="5556275"/>
            <a:ext cx="5014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2"/>
          </p:nvPr>
        </p:nvSpPr>
        <p:spPr>
          <a:xfrm>
            <a:off x="6726129" y="5556275"/>
            <a:ext cx="50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50" name="Google Shape;250;p7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7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60" name="Google Shape;260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7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3" name="Google Shape;263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7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7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78" name="Google Shape;278;p7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7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>
            <a:spLocks noGrp="1"/>
          </p:cNvSpPr>
          <p:nvPr>
            <p:ph type="title"/>
          </p:nvPr>
        </p:nvSpPr>
        <p:spPr>
          <a:xfrm>
            <a:off x="751125" y="27987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8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94" name="Google Shape;294;p8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07" name="Google Shape;307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8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22" name="Google Shape;322;p8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8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26" name="Google Shape;326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8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32" name="Google Shape;332;p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8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42950" y="4058913"/>
            <a:ext cx="16404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body" idx="1"/>
          </p:nvPr>
        </p:nvSpPr>
        <p:spPr>
          <a:xfrm>
            <a:off x="5336650" y="5817575"/>
            <a:ext cx="74532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body" idx="2"/>
          </p:nvPr>
        </p:nvSpPr>
        <p:spPr>
          <a:xfrm>
            <a:off x="742950" y="5817580"/>
            <a:ext cx="4386600" cy="3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40" name="Google Shape;340;p9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9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9"/>
          <p:cNvSpPr/>
          <p:nvPr/>
        </p:nvSpPr>
        <p:spPr>
          <a:xfrm>
            <a:off x="14580281" y="42221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3" name="Google Shape;353;p9"/>
          <p:cNvGrpSpPr/>
          <p:nvPr/>
        </p:nvGrpSpPr>
        <p:grpSpPr>
          <a:xfrm>
            <a:off x="12072976" y="8575885"/>
            <a:ext cx="5851052" cy="1310243"/>
            <a:chOff x="2" y="-564"/>
            <a:chExt cx="7801403" cy="1746991"/>
          </a:xfrm>
        </p:grpSpPr>
        <p:grpSp>
          <p:nvGrpSpPr>
            <p:cNvPr id="354" name="Google Shape;354;p9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358" name="Google Shape;358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73" name="Google Shape;373;p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76" name="Google Shape;376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>
            <a:spLocks noGrp="1"/>
          </p:cNvSpPr>
          <p:nvPr>
            <p:ph type="title"/>
          </p:nvPr>
        </p:nvSpPr>
        <p:spPr>
          <a:xfrm>
            <a:off x="1002575" y="4737700"/>
            <a:ext cx="16871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1125547" y="5629275"/>
            <a:ext cx="4245000" cy="318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6159513" y="60816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398941" y="507909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10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87" name="Google Shape;387;p10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0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 rot="10800000">
            <a:off x="8547898" y="480862"/>
            <a:ext cx="5851052" cy="1310243"/>
            <a:chOff x="2" y="-564"/>
            <a:chExt cx="7801403" cy="1746991"/>
          </a:xfrm>
        </p:grpSpPr>
        <p:grpSp>
          <p:nvGrpSpPr>
            <p:cNvPr id="400" name="Google Shape;400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04" name="Google Shape;404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16" name="Google Shape;416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19" name="Google Shape;419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0"/>
          <p:cNvGrpSpPr/>
          <p:nvPr/>
        </p:nvGrpSpPr>
        <p:grpSpPr>
          <a:xfrm rot="10800000">
            <a:off x="12023215" y="8251029"/>
            <a:ext cx="5851052" cy="1310243"/>
            <a:chOff x="2" y="-564"/>
            <a:chExt cx="7801403" cy="1746991"/>
          </a:xfrm>
        </p:grpSpPr>
        <p:grpSp>
          <p:nvGrpSpPr>
            <p:cNvPr id="428" name="Google Shape;428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35" name="Google Shape;435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44" name="Google Shape;444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1"/>
          <p:cNvGrpSpPr/>
          <p:nvPr/>
        </p:nvGrpSpPr>
        <p:grpSpPr>
          <a:xfrm>
            <a:off x="641008" y="7256644"/>
            <a:ext cx="10407992" cy="1437159"/>
            <a:chOff x="0" y="-47625"/>
            <a:chExt cx="1719710" cy="378511"/>
          </a:xfrm>
        </p:grpSpPr>
        <p:sp>
          <p:nvSpPr>
            <p:cNvPr id="460" name="Google Shape;460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11"/>
          <p:cNvGrpSpPr/>
          <p:nvPr/>
        </p:nvGrpSpPr>
        <p:grpSpPr>
          <a:xfrm>
            <a:off x="641008" y="7080577"/>
            <a:ext cx="10407992" cy="1437158"/>
            <a:chOff x="0" y="-47625"/>
            <a:chExt cx="1719710" cy="378511"/>
          </a:xfrm>
        </p:grpSpPr>
        <p:sp>
          <p:nvSpPr>
            <p:cNvPr id="463" name="Google Shape;463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8901991" y="59279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844802" y="2958231"/>
            <a:ext cx="8893500" cy="384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Data Structures</a:t>
            </a:r>
            <a:endParaRPr dirty="0"/>
          </a:p>
        </p:txBody>
      </p:sp>
      <p:sp>
        <p:nvSpPr>
          <p:cNvPr id="536" name="Google Shape;536;p11"/>
          <p:cNvSpPr txBox="1"/>
          <p:nvPr/>
        </p:nvSpPr>
        <p:spPr>
          <a:xfrm>
            <a:off x="1191549" y="7437471"/>
            <a:ext cx="954166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Lab # </a:t>
            </a:r>
            <a:r>
              <a:rPr lang="en-US" sz="5963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3 </a:t>
            </a:r>
            <a:r>
              <a:rPr lang="en-US" sz="5963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Memory Management</a:t>
            </a:r>
            <a:endParaRPr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44091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393A3F"/>
                </a:solidFill>
                <a:latin typeface="Anton"/>
                <a:sym typeface="Anton"/>
              </a:rPr>
              <a:t>List</a:t>
            </a:r>
            <a:endParaRPr sz="6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39277"/>
              </p:ext>
            </p:extLst>
          </p:nvPr>
        </p:nvGraphicFramePr>
        <p:xfrm>
          <a:off x="3161280" y="2783762"/>
          <a:ext cx="12192000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22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33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" name="Google Shape;763;p15"/>
          <p:cNvSpPr txBox="1"/>
          <p:nvPr/>
        </p:nvSpPr>
        <p:spPr>
          <a:xfrm>
            <a:off x="4216172" y="209396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0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7" name="Google Shape;763;p15"/>
          <p:cNvSpPr txBox="1"/>
          <p:nvPr/>
        </p:nvSpPr>
        <p:spPr>
          <a:xfrm>
            <a:off x="6688691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1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8" name="Google Shape;763;p15"/>
          <p:cNvSpPr txBox="1"/>
          <p:nvPr/>
        </p:nvSpPr>
        <p:spPr>
          <a:xfrm>
            <a:off x="9257280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2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9" name="Google Shape;763;p15"/>
          <p:cNvSpPr txBox="1"/>
          <p:nvPr/>
        </p:nvSpPr>
        <p:spPr>
          <a:xfrm>
            <a:off x="11672924" y="189172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3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0" name="Google Shape;763;p15"/>
          <p:cNvSpPr txBox="1"/>
          <p:nvPr/>
        </p:nvSpPr>
        <p:spPr>
          <a:xfrm>
            <a:off x="13965170" y="184776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4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1" name="Google Shape;763;p15"/>
          <p:cNvSpPr txBox="1"/>
          <p:nvPr/>
        </p:nvSpPr>
        <p:spPr>
          <a:xfrm>
            <a:off x="1677840" y="2067219"/>
            <a:ext cx="142881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index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3" name="Google Shape;763;p15"/>
          <p:cNvSpPr txBox="1"/>
          <p:nvPr/>
        </p:nvSpPr>
        <p:spPr>
          <a:xfrm>
            <a:off x="6268536" y="4201890"/>
            <a:ext cx="485716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rgbClr val="FF0000"/>
                </a:solidFill>
                <a:latin typeface="Anton"/>
                <a:sym typeface="Anton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nton"/>
                <a:sym typeface="Anton"/>
              </a:rPr>
              <a:t>nt</a:t>
            </a: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 cursor= 0;</a:t>
            </a:r>
            <a:endParaRPr sz="5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8" y="5897007"/>
            <a:ext cx="5134129" cy="3935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249" y="5897007"/>
            <a:ext cx="11536394" cy="42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44091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393A3F"/>
                </a:solidFill>
                <a:latin typeface="Anton"/>
                <a:sym typeface="Anton"/>
              </a:rPr>
              <a:t>List</a:t>
            </a:r>
            <a:endParaRPr sz="6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39277"/>
              </p:ext>
            </p:extLst>
          </p:nvPr>
        </p:nvGraphicFramePr>
        <p:xfrm>
          <a:off x="3161280" y="2783762"/>
          <a:ext cx="12192000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22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33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" name="Google Shape;763;p15"/>
          <p:cNvSpPr txBox="1"/>
          <p:nvPr/>
        </p:nvSpPr>
        <p:spPr>
          <a:xfrm>
            <a:off x="4216172" y="209396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0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7" name="Google Shape;763;p15"/>
          <p:cNvSpPr txBox="1"/>
          <p:nvPr/>
        </p:nvSpPr>
        <p:spPr>
          <a:xfrm>
            <a:off x="6688691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1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8" name="Google Shape;763;p15"/>
          <p:cNvSpPr txBox="1"/>
          <p:nvPr/>
        </p:nvSpPr>
        <p:spPr>
          <a:xfrm>
            <a:off x="9257280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2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9" name="Google Shape;763;p15"/>
          <p:cNvSpPr txBox="1"/>
          <p:nvPr/>
        </p:nvSpPr>
        <p:spPr>
          <a:xfrm>
            <a:off x="11672924" y="189172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3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0" name="Google Shape;763;p15"/>
          <p:cNvSpPr txBox="1"/>
          <p:nvPr/>
        </p:nvSpPr>
        <p:spPr>
          <a:xfrm>
            <a:off x="13965170" y="184776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4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1" name="Google Shape;763;p15"/>
          <p:cNvSpPr txBox="1"/>
          <p:nvPr/>
        </p:nvSpPr>
        <p:spPr>
          <a:xfrm>
            <a:off x="1677840" y="2067219"/>
            <a:ext cx="142881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index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3" name="Google Shape;763;p15"/>
          <p:cNvSpPr txBox="1"/>
          <p:nvPr/>
        </p:nvSpPr>
        <p:spPr>
          <a:xfrm>
            <a:off x="-750742" y="3048762"/>
            <a:ext cx="485716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rgbClr val="FF0000"/>
                </a:solidFill>
                <a:latin typeface="Anton"/>
                <a:sym typeface="Anton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nton"/>
                <a:sym typeface="Anton"/>
              </a:rPr>
              <a:t>nt</a:t>
            </a: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 cursor= 0;</a:t>
            </a:r>
            <a:endParaRPr sz="5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27" y="4942652"/>
            <a:ext cx="14200450" cy="46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44091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393A3F"/>
                </a:solidFill>
                <a:latin typeface="Anton"/>
                <a:sym typeface="Anton"/>
              </a:rPr>
              <a:t>List: insertion</a:t>
            </a:r>
            <a:endParaRPr sz="6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39277"/>
              </p:ext>
            </p:extLst>
          </p:nvPr>
        </p:nvGraphicFramePr>
        <p:xfrm>
          <a:off x="3161280" y="2783762"/>
          <a:ext cx="12192000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22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33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" name="Google Shape;763;p15"/>
          <p:cNvSpPr txBox="1"/>
          <p:nvPr/>
        </p:nvSpPr>
        <p:spPr>
          <a:xfrm>
            <a:off x="4216172" y="209396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0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7" name="Google Shape;763;p15"/>
          <p:cNvSpPr txBox="1"/>
          <p:nvPr/>
        </p:nvSpPr>
        <p:spPr>
          <a:xfrm>
            <a:off x="6688691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1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8" name="Google Shape;763;p15"/>
          <p:cNvSpPr txBox="1"/>
          <p:nvPr/>
        </p:nvSpPr>
        <p:spPr>
          <a:xfrm>
            <a:off x="9257280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2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9" name="Google Shape;763;p15"/>
          <p:cNvSpPr txBox="1"/>
          <p:nvPr/>
        </p:nvSpPr>
        <p:spPr>
          <a:xfrm>
            <a:off x="11672924" y="189172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3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0" name="Google Shape;763;p15"/>
          <p:cNvSpPr txBox="1"/>
          <p:nvPr/>
        </p:nvSpPr>
        <p:spPr>
          <a:xfrm>
            <a:off x="13965170" y="184776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4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1" name="Google Shape;763;p15"/>
          <p:cNvSpPr txBox="1"/>
          <p:nvPr/>
        </p:nvSpPr>
        <p:spPr>
          <a:xfrm>
            <a:off x="1677840" y="2067219"/>
            <a:ext cx="142881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index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3" name="Google Shape;763;p15"/>
          <p:cNvSpPr txBox="1"/>
          <p:nvPr/>
        </p:nvSpPr>
        <p:spPr>
          <a:xfrm>
            <a:off x="-750742" y="3048762"/>
            <a:ext cx="485716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rgbClr val="FF0000"/>
                </a:solidFill>
                <a:latin typeface="Anton"/>
                <a:sym typeface="Anton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nton"/>
                <a:sym typeface="Anton"/>
              </a:rPr>
              <a:t>nt</a:t>
            </a: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 cursor= 0;</a:t>
            </a:r>
            <a:endParaRPr sz="5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494" y="4403968"/>
            <a:ext cx="12420560" cy="54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44091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393A3F"/>
                </a:solidFill>
                <a:latin typeface="Anton"/>
                <a:sym typeface="Anton"/>
              </a:rPr>
              <a:t>List: insertion</a:t>
            </a:r>
            <a:endParaRPr sz="6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39277"/>
              </p:ext>
            </p:extLst>
          </p:nvPr>
        </p:nvGraphicFramePr>
        <p:xfrm>
          <a:off x="3161280" y="2783762"/>
          <a:ext cx="12192000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22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33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" name="Google Shape;763;p15"/>
          <p:cNvSpPr txBox="1"/>
          <p:nvPr/>
        </p:nvSpPr>
        <p:spPr>
          <a:xfrm>
            <a:off x="4216172" y="209396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0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7" name="Google Shape;763;p15"/>
          <p:cNvSpPr txBox="1"/>
          <p:nvPr/>
        </p:nvSpPr>
        <p:spPr>
          <a:xfrm>
            <a:off x="6688691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1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8" name="Google Shape;763;p15"/>
          <p:cNvSpPr txBox="1"/>
          <p:nvPr/>
        </p:nvSpPr>
        <p:spPr>
          <a:xfrm>
            <a:off x="9257280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2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9" name="Google Shape;763;p15"/>
          <p:cNvSpPr txBox="1"/>
          <p:nvPr/>
        </p:nvSpPr>
        <p:spPr>
          <a:xfrm>
            <a:off x="11672924" y="189172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3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0" name="Google Shape;763;p15"/>
          <p:cNvSpPr txBox="1"/>
          <p:nvPr/>
        </p:nvSpPr>
        <p:spPr>
          <a:xfrm>
            <a:off x="13965170" y="184776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4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1" name="Google Shape;763;p15"/>
          <p:cNvSpPr txBox="1"/>
          <p:nvPr/>
        </p:nvSpPr>
        <p:spPr>
          <a:xfrm>
            <a:off x="1677840" y="2067219"/>
            <a:ext cx="142881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index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3" name="Google Shape;763;p15"/>
          <p:cNvSpPr txBox="1"/>
          <p:nvPr/>
        </p:nvSpPr>
        <p:spPr>
          <a:xfrm>
            <a:off x="-750742" y="3048762"/>
            <a:ext cx="485716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rgbClr val="FF0000"/>
                </a:solidFill>
                <a:latin typeface="Anton"/>
                <a:sym typeface="Anton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nton"/>
                <a:sym typeface="Anton"/>
              </a:rPr>
              <a:t>nt</a:t>
            </a: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 cursor= 0;</a:t>
            </a:r>
            <a:endParaRPr sz="5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56" y="4095977"/>
            <a:ext cx="12228928" cy="58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44091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393A3F"/>
                </a:solidFill>
                <a:latin typeface="Anton"/>
                <a:sym typeface="Anton"/>
              </a:rPr>
              <a:t>List: remove</a:t>
            </a:r>
            <a:endParaRPr sz="6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39277"/>
              </p:ext>
            </p:extLst>
          </p:nvPr>
        </p:nvGraphicFramePr>
        <p:xfrm>
          <a:off x="3161280" y="2783762"/>
          <a:ext cx="12192000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22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33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" name="Google Shape;763;p15"/>
          <p:cNvSpPr txBox="1"/>
          <p:nvPr/>
        </p:nvSpPr>
        <p:spPr>
          <a:xfrm>
            <a:off x="4216172" y="209396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0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7" name="Google Shape;763;p15"/>
          <p:cNvSpPr txBox="1"/>
          <p:nvPr/>
        </p:nvSpPr>
        <p:spPr>
          <a:xfrm>
            <a:off x="6688691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1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8" name="Google Shape;763;p15"/>
          <p:cNvSpPr txBox="1"/>
          <p:nvPr/>
        </p:nvSpPr>
        <p:spPr>
          <a:xfrm>
            <a:off x="9257280" y="1977207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2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9" name="Google Shape;763;p15"/>
          <p:cNvSpPr txBox="1"/>
          <p:nvPr/>
        </p:nvSpPr>
        <p:spPr>
          <a:xfrm>
            <a:off x="11672924" y="189172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3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0" name="Google Shape;763;p15"/>
          <p:cNvSpPr txBox="1"/>
          <p:nvPr/>
        </p:nvSpPr>
        <p:spPr>
          <a:xfrm>
            <a:off x="13965170" y="184776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4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1" name="Google Shape;763;p15"/>
          <p:cNvSpPr txBox="1"/>
          <p:nvPr/>
        </p:nvSpPr>
        <p:spPr>
          <a:xfrm>
            <a:off x="1677840" y="2067219"/>
            <a:ext cx="142881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index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3" name="Google Shape;763;p15"/>
          <p:cNvSpPr txBox="1"/>
          <p:nvPr/>
        </p:nvSpPr>
        <p:spPr>
          <a:xfrm>
            <a:off x="-750742" y="3048762"/>
            <a:ext cx="485716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rgbClr val="FF0000"/>
                </a:solidFill>
                <a:latin typeface="Anton"/>
                <a:sym typeface="Anton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nton"/>
                <a:sym typeface="Anton"/>
              </a:rPr>
              <a:t>nt</a:t>
            </a: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 cursor= 0;</a:t>
            </a:r>
            <a:endParaRPr sz="5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39" y="4201890"/>
            <a:ext cx="12374324" cy="57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7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3785666" y="417422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023657"/>
            <a:ext cx="9824100" cy="653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1028625" y="2012370"/>
            <a:ext cx="8832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Memory Management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5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8" name="Google Shape;8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496" y="3247919"/>
            <a:ext cx="10155672" cy="5836159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>
                <a:latin typeface="Californian FB" panose="0207040306080B030204" pitchFamily="18" charset="0"/>
              </a:rPr>
              <a:t>C/C++ Programs are provided with different memory areas</a:t>
            </a:r>
          </a:p>
          <a:p>
            <a:pPr lvl="1"/>
            <a:r>
              <a:rPr lang="en-US" sz="4000" dirty="0" smtClean="0">
                <a:solidFill>
                  <a:srgbClr val="FF0000"/>
                </a:solidFill>
                <a:latin typeface="Californian FB" panose="0207040306080B030204" pitchFamily="18" charset="0"/>
              </a:rPr>
              <a:t>Stack</a:t>
            </a:r>
            <a:r>
              <a:rPr lang="en-US" sz="4000" dirty="0" smtClean="0">
                <a:latin typeface="Californian FB" panose="0207040306080B030204" pitchFamily="18" charset="0"/>
                <a:sym typeface="Wingdings" panose="05000000000000000000" pitchFamily="2" charset="2"/>
              </a:rPr>
              <a:t> Local Variables</a:t>
            </a:r>
          </a:p>
          <a:p>
            <a:pPr lvl="1"/>
            <a:r>
              <a:rPr lang="en-US" sz="4000" dirty="0" smtClean="0">
                <a:solidFill>
                  <a:srgbClr val="FF0000"/>
                </a:solidFill>
                <a:latin typeface="Californian FB" panose="0207040306080B030204" pitchFamily="18" charset="0"/>
                <a:sym typeface="Wingdings" panose="05000000000000000000" pitchFamily="2" charset="2"/>
              </a:rPr>
              <a:t>Data</a:t>
            </a:r>
            <a:r>
              <a:rPr lang="en-US" sz="4000" dirty="0" smtClean="0">
                <a:latin typeface="Californian FB" panose="0207040306080B030204" pitchFamily="18" charset="0"/>
                <a:sym typeface="Wingdings" panose="05000000000000000000" pitchFamily="2" charset="2"/>
              </a:rPr>
              <a:t> </a:t>
            </a:r>
            <a:r>
              <a:rPr lang="en-US" sz="4000" dirty="0" smtClean="0">
                <a:solidFill>
                  <a:srgbClr val="FF0000"/>
                </a:solidFill>
                <a:latin typeface="Californian FB" panose="0207040306080B030204" pitchFamily="18" charset="0"/>
                <a:sym typeface="Wingdings" panose="05000000000000000000" pitchFamily="2" charset="2"/>
              </a:rPr>
              <a:t>Section</a:t>
            </a:r>
            <a:r>
              <a:rPr lang="en-US" sz="4000" dirty="0" smtClean="0">
                <a:latin typeface="Californian FB" panose="0207040306080B030204" pitchFamily="18" charset="0"/>
                <a:sym typeface="Wingdings" panose="05000000000000000000" pitchFamily="2" charset="2"/>
              </a:rPr>
              <a:t>  Static and Global Variables</a:t>
            </a:r>
          </a:p>
          <a:p>
            <a:pPr lvl="1"/>
            <a:r>
              <a:rPr lang="en-US" sz="4000" dirty="0" smtClean="0">
                <a:solidFill>
                  <a:srgbClr val="FF0000"/>
                </a:solidFill>
                <a:latin typeface="Californian FB" panose="0207040306080B030204" pitchFamily="18" charset="0"/>
                <a:sym typeface="Wingdings" panose="05000000000000000000" pitchFamily="2" charset="2"/>
              </a:rPr>
              <a:t>Heap</a:t>
            </a:r>
            <a:r>
              <a:rPr lang="en-US" sz="4000" dirty="0" smtClean="0">
                <a:latin typeface="Californian FB" panose="0207040306080B030204" pitchFamily="18" charset="0"/>
                <a:sym typeface="Wingdings" panose="05000000000000000000" pitchFamily="2" charset="2"/>
              </a:rPr>
              <a:t>  Allocated at Runtime.</a:t>
            </a:r>
          </a:p>
          <a:p>
            <a:r>
              <a:rPr lang="en-US" sz="4000" dirty="0" smtClean="0">
                <a:latin typeface="Californian FB" panose="0207040306080B030204" pitchFamily="18" charset="0"/>
                <a:sym typeface="Wingdings" panose="05000000000000000000" pitchFamily="2" charset="2"/>
              </a:rPr>
              <a:t>All the memory is taken from the </a:t>
            </a:r>
            <a:r>
              <a:rPr lang="en-US" sz="4000" dirty="0" smtClean="0">
                <a:solidFill>
                  <a:srgbClr val="FF0000"/>
                </a:solidFill>
                <a:latin typeface="Californian FB" panose="0207040306080B030204" pitchFamily="18" charset="0"/>
                <a:sym typeface="Wingdings" panose="05000000000000000000" pitchFamily="2" charset="2"/>
              </a:rPr>
              <a:t>process address space</a:t>
            </a:r>
            <a:r>
              <a:rPr lang="en-US" sz="4000" dirty="0" smtClean="0">
                <a:latin typeface="Californian FB" panose="0207040306080B030204" pitchFamily="18" charset="0"/>
                <a:sym typeface="Wingdings" panose="05000000000000000000" pitchFamily="2" charset="2"/>
              </a:rPr>
              <a:t>. </a:t>
            </a:r>
          </a:p>
          <a:p>
            <a:r>
              <a:rPr lang="en-US" sz="4000" dirty="0" smtClean="0">
                <a:latin typeface="Californian FB" panose="0207040306080B030204" pitchFamily="18" charset="0"/>
                <a:sym typeface="Wingdings" panose="05000000000000000000" pitchFamily="2" charset="2"/>
              </a:rPr>
              <a:t>C++ supports dynamic memory allocation. </a:t>
            </a:r>
          </a:p>
          <a:p>
            <a:r>
              <a:rPr lang="en-US" sz="4000" dirty="0" smtClean="0">
                <a:latin typeface="Californian FB" panose="0207040306080B030204" pitchFamily="18" charset="0"/>
                <a:sym typeface="Wingdings" panose="05000000000000000000" pitchFamily="2" charset="2"/>
              </a:rPr>
              <a:t>Allocation on the </a:t>
            </a:r>
            <a:r>
              <a:rPr lang="en-US" sz="4000" dirty="0" smtClean="0">
                <a:solidFill>
                  <a:srgbClr val="FF0000"/>
                </a:solidFill>
                <a:latin typeface="Californian FB" panose="0207040306080B030204" pitchFamily="18" charset="0"/>
                <a:sym typeface="Wingdings" panose="05000000000000000000" pitchFamily="2" charset="2"/>
              </a:rPr>
              <a:t>heap</a:t>
            </a:r>
            <a:r>
              <a:rPr lang="en-US" sz="4000" dirty="0" smtClean="0">
                <a:latin typeface="Californian FB" panose="0207040306080B030204" pitchFamily="18" charset="0"/>
                <a:sym typeface="Wingdings" panose="05000000000000000000" pitchFamily="2" charset="2"/>
              </a:rPr>
              <a:t> is managed by programmer. </a:t>
            </a:r>
            <a:endParaRPr lang="en-US" sz="4000" dirty="0">
              <a:latin typeface="Californian FB" panose="0207040306080B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308869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393A3F"/>
                </a:solidFill>
                <a:latin typeface="Anton"/>
                <a:sym typeface="Anton"/>
              </a:rPr>
              <a:t>m</a:t>
            </a:r>
            <a:r>
              <a:rPr lang="en-US" sz="6600" dirty="0" err="1" smtClean="0">
                <a:solidFill>
                  <a:srgbClr val="393A3F"/>
                </a:solidFill>
                <a:latin typeface="Anton"/>
                <a:sym typeface="Anton"/>
              </a:rPr>
              <a:t>alloc</a:t>
            </a: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()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17483" y="2254854"/>
            <a:ext cx="8961559" cy="7634275"/>
          </a:xfrm>
        </p:spPr>
        <p:txBody>
          <a:bodyPr>
            <a:normAutofit/>
          </a:bodyPr>
          <a:lstStyle/>
          <a:p>
            <a:pPr algn="just"/>
            <a:r>
              <a:rPr lang="en-US" sz="3600" dirty="0" err="1">
                <a:solidFill>
                  <a:srgbClr val="FF0000"/>
                </a:solidFill>
                <a:latin typeface="Californian FB" panose="0207040306080B030204" pitchFamily="18" charset="0"/>
              </a:rPr>
              <a:t>malloc</a:t>
            </a:r>
            <a:r>
              <a:rPr lang="en-US" sz="3600" dirty="0">
                <a:solidFill>
                  <a:srgbClr val="FF0000"/>
                </a:solidFill>
                <a:latin typeface="Californian FB" panose="0207040306080B030204" pitchFamily="18" charset="0"/>
              </a:rPr>
              <a:t> </a:t>
            </a:r>
            <a:r>
              <a:rPr lang="en-US" sz="3600" dirty="0">
                <a:latin typeface="Californian FB" panose="0207040306080B030204" pitchFamily="18" charset="0"/>
              </a:rPr>
              <a:t>is a C library function that allocates a </a:t>
            </a:r>
            <a:r>
              <a:rPr lang="en-US" sz="3600" dirty="0">
                <a:solidFill>
                  <a:srgbClr val="FF0000"/>
                </a:solidFill>
                <a:latin typeface="Californian FB" panose="0207040306080B030204" pitchFamily="18" charset="0"/>
              </a:rPr>
              <a:t>raw block of memory </a:t>
            </a:r>
            <a:r>
              <a:rPr lang="en-US" sz="3600" dirty="0">
                <a:latin typeface="Californian FB" panose="0207040306080B030204" pitchFamily="18" charset="0"/>
              </a:rPr>
              <a:t>of a given </a:t>
            </a:r>
            <a:r>
              <a:rPr lang="en-US" sz="3600" dirty="0">
                <a:solidFill>
                  <a:srgbClr val="FF0000"/>
                </a:solidFill>
                <a:latin typeface="Californian FB" panose="0207040306080B030204" pitchFamily="18" charset="0"/>
              </a:rPr>
              <a:t>size</a:t>
            </a:r>
            <a:r>
              <a:rPr lang="en-US" sz="3600" dirty="0">
                <a:latin typeface="Californian FB" panose="0207040306080B030204" pitchFamily="18" charset="0"/>
              </a:rPr>
              <a:t> on the </a:t>
            </a:r>
            <a:r>
              <a:rPr lang="en-US" sz="3600" dirty="0">
                <a:solidFill>
                  <a:srgbClr val="FF0000"/>
                </a:solidFill>
                <a:latin typeface="Californian FB" panose="0207040306080B030204" pitchFamily="18" charset="0"/>
              </a:rPr>
              <a:t>heap</a:t>
            </a:r>
            <a:r>
              <a:rPr lang="en-US" sz="3600" dirty="0">
                <a:latin typeface="Californian FB" panose="0207040306080B030204" pitchFamily="18" charset="0"/>
              </a:rPr>
              <a:t> and returns a </a:t>
            </a:r>
            <a:r>
              <a:rPr lang="en-US" sz="3600" dirty="0">
                <a:solidFill>
                  <a:srgbClr val="FF0000"/>
                </a:solidFill>
                <a:latin typeface="Californian FB" panose="0207040306080B030204" pitchFamily="18" charset="0"/>
              </a:rPr>
              <a:t>void* pointer </a:t>
            </a:r>
            <a:r>
              <a:rPr lang="en-US" sz="3600" dirty="0">
                <a:latin typeface="Californian FB" panose="0207040306080B030204" pitchFamily="18" charset="0"/>
              </a:rPr>
              <a:t>to </a:t>
            </a:r>
            <a:r>
              <a:rPr lang="en-US" sz="3600" dirty="0" smtClean="0">
                <a:latin typeface="Californian FB" panose="0207040306080B030204" pitchFamily="18" charset="0"/>
              </a:rPr>
              <a:t>it.</a:t>
            </a:r>
          </a:p>
          <a:p>
            <a:pPr marL="114300" indent="0" algn="just">
              <a:buNone/>
            </a:pPr>
            <a:endParaRPr lang="en-US" sz="3600" dirty="0" smtClean="0">
              <a:solidFill>
                <a:schemeClr val="tx1"/>
              </a:solidFill>
              <a:latin typeface="Californian FB" panose="0207040306080B030204" pitchFamily="18" charset="0"/>
            </a:endParaRPr>
          </a:p>
          <a:p>
            <a:pPr algn="just"/>
            <a:r>
              <a:rPr lang="en-US" sz="3600" dirty="0" smtClean="0">
                <a:solidFill>
                  <a:schemeClr val="tx1"/>
                </a:solidFill>
                <a:latin typeface="Californian FB" panose="0207040306080B030204" pitchFamily="18" charset="0"/>
              </a:rPr>
              <a:t>It </a:t>
            </a:r>
            <a:r>
              <a:rPr lang="en-US" sz="3600" dirty="0">
                <a:solidFill>
                  <a:schemeClr val="tx1"/>
                </a:solidFill>
                <a:latin typeface="Californian FB" panose="0207040306080B030204" pitchFamily="18" charset="0"/>
              </a:rPr>
              <a:t>just reserves a </a:t>
            </a:r>
            <a:r>
              <a:rPr lang="en-US" sz="3600" b="1" dirty="0">
                <a:solidFill>
                  <a:srgbClr val="FF0000"/>
                </a:solidFill>
                <a:latin typeface="Californian FB" panose="0207040306080B030204" pitchFamily="18" charset="0"/>
              </a:rPr>
              <a:t>raw block of bytes </a:t>
            </a:r>
            <a:r>
              <a:rPr lang="en-US" sz="3600" dirty="0">
                <a:solidFill>
                  <a:schemeClr val="tx1"/>
                </a:solidFill>
                <a:latin typeface="Californian FB" panose="0207040306080B030204" pitchFamily="18" charset="0"/>
              </a:rPr>
              <a:t>in the heap and returns a pointer to the start of that </a:t>
            </a:r>
            <a:r>
              <a:rPr lang="en-US" sz="3600" dirty="0" smtClean="0">
                <a:solidFill>
                  <a:schemeClr val="tx1"/>
                </a:solidFill>
                <a:latin typeface="Californian FB" panose="0207040306080B030204" pitchFamily="18" charset="0"/>
              </a:rPr>
              <a:t>block.</a:t>
            </a:r>
          </a:p>
          <a:p>
            <a:pPr algn="just"/>
            <a:endParaRPr lang="en-US" sz="3600" dirty="0" smtClean="0">
              <a:solidFill>
                <a:schemeClr val="tx1"/>
              </a:solidFill>
              <a:latin typeface="Californian FB" panose="0207040306080B030204" pitchFamily="18" charset="0"/>
            </a:endParaRPr>
          </a:p>
          <a:p>
            <a:pPr algn="just"/>
            <a:r>
              <a:rPr lang="en-US" sz="3600" dirty="0">
                <a:solidFill>
                  <a:schemeClr val="tx1"/>
                </a:solidFill>
                <a:latin typeface="Californian FB" panose="0207040306080B030204" pitchFamily="18" charset="0"/>
              </a:rPr>
              <a:t>We use </a:t>
            </a:r>
            <a:r>
              <a:rPr lang="en-US" sz="3600" dirty="0" err="1">
                <a:solidFill>
                  <a:schemeClr val="tx1"/>
                </a:solidFill>
                <a:latin typeface="Californian FB" panose="0207040306080B030204" pitchFamily="18" charset="0"/>
              </a:rPr>
              <a:t>malloc</a:t>
            </a:r>
            <a:r>
              <a:rPr lang="en-US" sz="3600" dirty="0">
                <a:solidFill>
                  <a:schemeClr val="tx1"/>
                </a:solidFill>
                <a:latin typeface="Californian FB" panose="0207040306080B030204" pitchFamily="18" charset="0"/>
              </a:rPr>
              <a:t> when we want </a:t>
            </a:r>
            <a:r>
              <a:rPr lang="en-US" sz="3600" dirty="0">
                <a:solidFill>
                  <a:srgbClr val="FF0000"/>
                </a:solidFill>
                <a:latin typeface="Californian FB" panose="0207040306080B030204" pitchFamily="18" charset="0"/>
              </a:rPr>
              <a:t>manual control over memory </a:t>
            </a:r>
            <a:r>
              <a:rPr lang="en-US" sz="3600" dirty="0">
                <a:solidFill>
                  <a:schemeClr val="tx1"/>
                </a:solidFill>
                <a:latin typeface="Californian FB" panose="0207040306080B030204" pitchFamily="18" charset="0"/>
              </a:rPr>
              <a:t>and when the memory requirements are decided at runtime.</a:t>
            </a:r>
            <a:endParaRPr lang="en-US" sz="3600" dirty="0" smtClean="0">
              <a:solidFill>
                <a:schemeClr val="tx1"/>
              </a:solidFill>
              <a:latin typeface="Californian FB" panose="0207040306080B030204" pitchFamily="18" charset="0"/>
            </a:endParaRPr>
          </a:p>
          <a:p>
            <a:pPr algn="just"/>
            <a:endParaRPr lang="en-US" sz="3600" dirty="0">
              <a:solidFill>
                <a:schemeClr val="tx1"/>
              </a:solidFill>
              <a:latin typeface="Californian FB" panose="0207040306080B030204" pitchFamily="18" charset="0"/>
            </a:endParaRPr>
          </a:p>
          <a:p>
            <a:pPr algn="just"/>
            <a:endParaRPr lang="en-US" sz="3600" dirty="0" smtClean="0">
              <a:latin typeface="Californian FB" panose="0207040306080B030204" pitchFamily="18" charset="0"/>
            </a:endParaRPr>
          </a:p>
          <a:p>
            <a:pPr algn="just"/>
            <a:endParaRPr lang="en-US" sz="3600" dirty="0">
              <a:latin typeface="Californian FB" panose="0207040306080B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766" y="4793254"/>
            <a:ext cx="8648700" cy="5095875"/>
          </a:xfrm>
          <a:prstGeom prst="rect">
            <a:avLst/>
          </a:prstGeom>
        </p:spPr>
      </p:pic>
      <p:sp>
        <p:nvSpPr>
          <p:cNvPr id="80" name="Text Placeholder 5"/>
          <p:cNvSpPr txBox="1">
            <a:spLocks/>
          </p:cNvSpPr>
          <p:nvPr/>
        </p:nvSpPr>
        <p:spPr>
          <a:xfrm>
            <a:off x="10253695" y="2254854"/>
            <a:ext cx="6943186" cy="196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–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–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»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114300" indent="0" algn="ctr">
              <a:buNone/>
            </a:pPr>
            <a:r>
              <a:rPr lang="en-US" sz="3600" dirty="0" smtClean="0">
                <a:solidFill>
                  <a:srgbClr val="FF0000"/>
                </a:solidFill>
                <a:latin typeface="Californian FB" panose="0207040306080B030204" pitchFamily="18" charset="0"/>
              </a:rPr>
              <a:t>   </a:t>
            </a:r>
            <a:r>
              <a:rPr lang="en-US" sz="3600" dirty="0" err="1" smtClean="0">
                <a:solidFill>
                  <a:srgbClr val="FF0000"/>
                </a:solidFill>
                <a:latin typeface="Californian FB" panose="0207040306080B030204" pitchFamily="18" charset="0"/>
              </a:rPr>
              <a:t>malloc</a:t>
            </a:r>
            <a:r>
              <a:rPr lang="en-US" sz="3600" dirty="0" smtClean="0">
                <a:solidFill>
                  <a:srgbClr val="FF0000"/>
                </a:solidFill>
                <a:latin typeface="Californian FB" panose="0207040306080B030204" pitchFamily="18" charset="0"/>
              </a:rPr>
              <a:t>(size) </a:t>
            </a:r>
            <a:r>
              <a:rPr lang="en-US" sz="3600" dirty="0" smtClean="0">
                <a:solidFill>
                  <a:srgbClr val="FF0000"/>
                </a:solidFill>
                <a:latin typeface="Californian FB" panose="0207040306080B030204" pitchFamily="18" charset="0"/>
                <a:sym typeface="Wingdings" panose="05000000000000000000" pitchFamily="2" charset="2"/>
              </a:rPr>
              <a:t> Return the memory chunk, and void pointer that point start of it.</a:t>
            </a:r>
            <a:endParaRPr lang="en-US" sz="3600" dirty="0" smtClean="0">
              <a:solidFill>
                <a:srgbClr val="FF0000"/>
              </a:solidFill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1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308869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 smtClean="0">
                <a:solidFill>
                  <a:srgbClr val="393A3F"/>
                </a:solidFill>
                <a:latin typeface="Anton"/>
                <a:sym typeface="Anton"/>
              </a:rPr>
              <a:t>calloc</a:t>
            </a: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()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17483" y="2254854"/>
            <a:ext cx="8961559" cy="763427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alifornian FB" panose="0207040306080B030204" pitchFamily="18" charset="0"/>
              </a:rPr>
              <a:t>We use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fornian FB" panose="0207040306080B030204" pitchFamily="18" charset="0"/>
              </a:rPr>
              <a:t>calloc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alifornian FB" panose="0207040306080B030204" pitchFamily="18" charset="0"/>
              </a:rPr>
              <a:t>() to </a:t>
            </a:r>
            <a:r>
              <a:rPr lang="en-US" sz="3600" dirty="0">
                <a:solidFill>
                  <a:srgbClr val="FF0000"/>
                </a:solidFill>
                <a:latin typeface="Californian FB" panose="0207040306080B030204" pitchFamily="18" charset="0"/>
              </a:rPr>
              <a:t>dynamically allocate contiguous memory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alifornian FB" panose="0207040306080B030204" pitchFamily="18" charset="0"/>
              </a:rPr>
              <a:t>for multiple elements and automatically </a:t>
            </a:r>
            <a:r>
              <a:rPr lang="en-US" sz="3600" dirty="0">
                <a:solidFill>
                  <a:srgbClr val="FF0000"/>
                </a:solidFill>
                <a:latin typeface="Californian FB" panose="0207040306080B030204" pitchFamily="18" charset="0"/>
              </a:rPr>
              <a:t>initialize them to </a:t>
            </a:r>
            <a:r>
              <a:rPr lang="en-US" sz="3600" dirty="0" smtClean="0">
                <a:solidFill>
                  <a:srgbClr val="FF0000"/>
                </a:solidFill>
                <a:latin typeface="Californian FB" panose="0207040306080B030204" pitchFamily="18" charset="0"/>
              </a:rPr>
              <a:t>zero.</a:t>
            </a:r>
          </a:p>
          <a:p>
            <a:pPr algn="just">
              <a:lnSpc>
                <a:spcPct val="150000"/>
              </a:lnSpc>
            </a:pPr>
            <a:r>
              <a:rPr lang="en-US" sz="3600" dirty="0" smtClean="0">
                <a:solidFill>
                  <a:schemeClr val="tx1"/>
                </a:solidFill>
                <a:latin typeface="Californian FB" panose="0207040306080B030204" pitchFamily="18" charset="0"/>
              </a:rPr>
              <a:t>Slightly </a:t>
            </a: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Californian FB" panose="0207040306080B030204" pitchFamily="18" charset="0"/>
              </a:rPr>
              <a:t>slower</a:t>
            </a:r>
            <a:r>
              <a:rPr lang="en-US" sz="3600" dirty="0" smtClean="0">
                <a:solidFill>
                  <a:schemeClr val="tx1"/>
                </a:solidFill>
                <a:latin typeface="Californian FB" panose="0207040306080B030204" pitchFamily="18" charset="0"/>
              </a:rPr>
              <a:t> then </a:t>
            </a:r>
            <a:r>
              <a:rPr lang="en-US" sz="3600" dirty="0" err="1" smtClean="0">
                <a:solidFill>
                  <a:schemeClr val="tx1"/>
                </a:solidFill>
                <a:latin typeface="Californian FB" panose="0207040306080B030204" pitchFamily="18" charset="0"/>
              </a:rPr>
              <a:t>malloc</a:t>
            </a:r>
            <a:r>
              <a:rPr lang="en-US" sz="3600" dirty="0">
                <a:solidFill>
                  <a:schemeClr val="tx1"/>
                </a:solidFill>
                <a:latin typeface="Californian FB" panose="0207040306080B030204" pitchFamily="18" charset="0"/>
              </a:rPr>
              <a:t>.</a:t>
            </a:r>
            <a:endParaRPr lang="en-US" sz="3600" dirty="0" smtClean="0">
              <a:solidFill>
                <a:schemeClr val="tx1"/>
              </a:solidFill>
              <a:latin typeface="Californian FB" panose="0207040306080B030204" pitchFamily="18" charset="0"/>
            </a:endParaRPr>
          </a:p>
          <a:p>
            <a:pPr algn="just"/>
            <a:endParaRPr lang="en-US" sz="3600" dirty="0">
              <a:solidFill>
                <a:schemeClr val="tx1"/>
              </a:solidFill>
              <a:latin typeface="Californian FB" panose="0207040306080B030204" pitchFamily="18" charset="0"/>
            </a:endParaRPr>
          </a:p>
          <a:p>
            <a:pPr algn="just"/>
            <a:endParaRPr lang="en-US" sz="3600" dirty="0" smtClean="0">
              <a:latin typeface="Californian FB" panose="0207040306080B030204" pitchFamily="18" charset="0"/>
            </a:endParaRPr>
          </a:p>
          <a:p>
            <a:pPr algn="just"/>
            <a:endParaRPr lang="en-US" sz="3600" dirty="0">
              <a:latin typeface="Californian FB" panose="0207040306080B030204" pitchFamily="18" charset="0"/>
            </a:endParaRPr>
          </a:p>
        </p:txBody>
      </p:sp>
      <p:sp>
        <p:nvSpPr>
          <p:cNvPr id="80" name="Text Placeholder 5"/>
          <p:cNvSpPr txBox="1">
            <a:spLocks/>
          </p:cNvSpPr>
          <p:nvPr/>
        </p:nvSpPr>
        <p:spPr>
          <a:xfrm>
            <a:off x="417483" y="6641191"/>
            <a:ext cx="6943186" cy="196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–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–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»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114300" indent="0" algn="ctr">
              <a:buNone/>
            </a:pPr>
            <a:r>
              <a:rPr lang="en-US" sz="3600" dirty="0" smtClean="0">
                <a:solidFill>
                  <a:srgbClr val="FF0000"/>
                </a:solidFill>
                <a:latin typeface="Californian FB" panose="0207040306080B030204" pitchFamily="18" charset="0"/>
              </a:rPr>
              <a:t>   </a:t>
            </a:r>
            <a:r>
              <a:rPr lang="en-US" sz="3600" dirty="0" err="1">
                <a:solidFill>
                  <a:srgbClr val="FF0000"/>
                </a:solidFill>
                <a:latin typeface="Californian FB" panose="0207040306080B030204" pitchFamily="18" charset="0"/>
              </a:rPr>
              <a:t>c</a:t>
            </a:r>
            <a:r>
              <a:rPr lang="en-US" sz="3600" dirty="0" err="1" smtClean="0">
                <a:solidFill>
                  <a:srgbClr val="FF0000"/>
                </a:solidFill>
                <a:latin typeface="Californian FB" panose="0207040306080B030204" pitchFamily="18" charset="0"/>
              </a:rPr>
              <a:t>alloc</a:t>
            </a:r>
            <a:r>
              <a:rPr lang="en-US" sz="3600" dirty="0" smtClean="0">
                <a:solidFill>
                  <a:srgbClr val="FF0000"/>
                </a:solidFill>
                <a:latin typeface="Californian FB" panose="0207040306080B030204" pitchFamily="18" charset="0"/>
              </a:rPr>
              <a:t>(n, size) </a:t>
            </a:r>
            <a:r>
              <a:rPr lang="en-US" sz="3600" dirty="0" smtClean="0">
                <a:solidFill>
                  <a:srgbClr val="FF0000"/>
                </a:solidFill>
                <a:latin typeface="Californian FB" panose="0207040306080B030204" pitchFamily="18" charset="0"/>
                <a:sym typeface="Wingdings" panose="05000000000000000000" pitchFamily="2" charset="2"/>
              </a:rPr>
              <a:t> Return the memory chunk, and void pointer that point start of it.</a:t>
            </a:r>
            <a:endParaRPr lang="en-US" sz="3600" dirty="0" smtClean="0">
              <a:solidFill>
                <a:srgbClr val="FF000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36" y="5163993"/>
            <a:ext cx="9281431" cy="51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6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308869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 smtClean="0">
                <a:solidFill>
                  <a:srgbClr val="393A3F"/>
                </a:solidFill>
                <a:latin typeface="Anton"/>
                <a:sym typeface="Anton"/>
              </a:rPr>
              <a:t>calloc</a:t>
            </a: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()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" y="2149451"/>
            <a:ext cx="9315450" cy="429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59" y="7358490"/>
            <a:ext cx="10287000" cy="1971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6855" y="5855885"/>
            <a:ext cx="50673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308869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List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640" y="2475492"/>
            <a:ext cx="17092971" cy="146871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fornian FB" panose="0207040306080B030204" pitchFamily="18" charset="0"/>
              </a:rPr>
              <a:t>A </a:t>
            </a:r>
            <a:r>
              <a:rPr lang="en-US" sz="4000" b="1" dirty="0">
                <a:latin typeface="Californian FB" panose="0207040306080B030204" pitchFamily="18" charset="0"/>
              </a:rPr>
              <a:t>list</a:t>
            </a:r>
            <a:r>
              <a:rPr lang="en-US" sz="4000" dirty="0">
                <a:latin typeface="Californian FB" panose="0207040306080B030204" pitchFamily="18" charset="0"/>
              </a:rPr>
              <a:t> is a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fornian FB" panose="0207040306080B030204" pitchFamily="18" charset="0"/>
              </a:rPr>
              <a:t>collection</a:t>
            </a:r>
            <a:r>
              <a:rPr lang="en-US" sz="4000" dirty="0">
                <a:latin typeface="Californian FB" panose="0207040306080B030204" pitchFamily="18" charset="0"/>
              </a:rPr>
              <a:t> of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fornian FB" panose="0207040306080B030204" pitchFamily="18" charset="0"/>
              </a:rPr>
              <a:t>elements</a:t>
            </a:r>
            <a:r>
              <a:rPr lang="en-US" sz="4000" dirty="0">
                <a:latin typeface="Californian FB" panose="0207040306080B030204" pitchFamily="18" charset="0"/>
              </a:rPr>
              <a:t> arranged in a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Californian FB" panose="0207040306080B030204" pitchFamily="18" charset="0"/>
              </a:rPr>
              <a:t>specific order</a:t>
            </a:r>
            <a:r>
              <a:rPr lang="en-US" sz="4000" dirty="0">
                <a:latin typeface="Californian FB" panose="0207040306080B030204" pitchFamily="18" charset="0"/>
              </a:rPr>
              <a:t>, where each element has a position (index</a:t>
            </a:r>
            <a:r>
              <a:rPr lang="en-US" sz="4000" dirty="0" smtClean="0">
                <a:latin typeface="Californian FB" panose="0207040306080B030204" pitchFamily="18" charset="0"/>
              </a:rPr>
              <a:t>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513741"/>
              </p:ext>
            </p:extLst>
          </p:nvPr>
        </p:nvGraphicFramePr>
        <p:xfrm>
          <a:off x="2880249" y="4880205"/>
          <a:ext cx="12192000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22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33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60</a:t>
                      </a:r>
                      <a:endParaRPr lang="en-US" sz="6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" name="Google Shape;763;p15"/>
          <p:cNvSpPr txBox="1"/>
          <p:nvPr/>
        </p:nvSpPr>
        <p:spPr>
          <a:xfrm>
            <a:off x="3935141" y="419041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0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7" name="Google Shape;763;p15"/>
          <p:cNvSpPr txBox="1"/>
          <p:nvPr/>
        </p:nvSpPr>
        <p:spPr>
          <a:xfrm>
            <a:off x="6407660" y="407365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1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8" name="Google Shape;763;p15"/>
          <p:cNvSpPr txBox="1"/>
          <p:nvPr/>
        </p:nvSpPr>
        <p:spPr>
          <a:xfrm>
            <a:off x="8976249" y="4073650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2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69" name="Google Shape;763;p15"/>
          <p:cNvSpPr txBox="1"/>
          <p:nvPr/>
        </p:nvSpPr>
        <p:spPr>
          <a:xfrm>
            <a:off x="11391893" y="3988163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3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0" name="Google Shape;763;p15"/>
          <p:cNvSpPr txBox="1"/>
          <p:nvPr/>
        </p:nvSpPr>
        <p:spPr>
          <a:xfrm>
            <a:off x="13684139" y="3944203"/>
            <a:ext cx="46832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4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1" name="Google Shape;763;p15"/>
          <p:cNvSpPr txBox="1"/>
          <p:nvPr/>
        </p:nvSpPr>
        <p:spPr>
          <a:xfrm>
            <a:off x="1396809" y="4163662"/>
            <a:ext cx="142881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rgbClr val="FF0000"/>
                </a:solidFill>
                <a:latin typeface="Anton"/>
                <a:sym typeface="Anton"/>
              </a:rPr>
              <a:t>index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72" name="Google Shape;763;p15"/>
          <p:cNvSpPr txBox="1"/>
          <p:nvPr/>
        </p:nvSpPr>
        <p:spPr>
          <a:xfrm>
            <a:off x="1112481" y="6663477"/>
            <a:ext cx="1605640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4400" dirty="0">
                <a:solidFill>
                  <a:srgbClr val="FF0000"/>
                </a:solidFill>
                <a:latin typeface="Anton"/>
                <a:sym typeface="Anton"/>
              </a:rPr>
              <a:t>Cursor: A cursor is like a pointer that shows where you are in the list</a:t>
            </a:r>
            <a:endParaRPr sz="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9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308869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List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83" y="2887212"/>
            <a:ext cx="135731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308869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List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494" y="3340929"/>
            <a:ext cx="132302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308869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List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05" y="3309298"/>
            <a:ext cx="13296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343</Words>
  <Application>Microsoft Office PowerPoint</Application>
  <PresentationFormat>Custom</PresentationFormat>
  <Paragraphs>102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Wingdings</vt:lpstr>
      <vt:lpstr>Calibri</vt:lpstr>
      <vt:lpstr>Anton</vt:lpstr>
      <vt:lpstr>Californian FB</vt:lpstr>
      <vt:lpstr>Arial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Windows User</cp:lastModifiedBy>
  <cp:revision>46</cp:revision>
  <dcterms:modified xsi:type="dcterms:W3CDTF">2025-09-24T21:50:28Z</dcterms:modified>
</cp:coreProperties>
</file>